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2"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8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11/17/2018</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11/17/2018</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11/17/2018</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11/17/2018</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11/17/2018</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11/17/2018</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n.wikipedia.org/wiki/File:Simple_transcription_elongation1.sv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www.google.com/url?sa=i&amp;rct=j&amp;q=&amp;esrc=s&amp;source=images&amp;cd=&amp;cad=rja&amp;uact=8&amp;ved=2ahUKEwjXvdKynbbeAhUK_aQKHb8eDGYQjRx6BAgBEAU&amp;url=http://dnamismatch.com/dna/dna-properties/sense-and-antisense/&amp;psig=AOvVaw1_iPLDjzp8cgP4FjzofH7X&amp;ust=154126596541887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m/url?sa=i&amp;rct=j&amp;q=&amp;esrc=s&amp;source=images&amp;cd=&amp;cad=rja&amp;uact=8&amp;ved=2ahUKEwjWgK3mnrbeAhUkyIUKHc0WCVAQjRx6BAgBEAU&amp;url=https://slideplayer.com/slide/7586408/&amp;psig=AOvVaw1_iPLDjzp8cgP4FjzofH7X&amp;ust=154126596541887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Polyadenylation" TargetMode="External"/><Relationship Id="rId2" Type="http://schemas.openxmlformats.org/officeDocument/2006/relationships/hyperlink" Target="https://en.wikipedia.org/wiki/Rho-independent_transcription_terminat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nptel.ac.in/courses/122103039/module4/lec28/2.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google.com/url?sa=i&amp;rct=j&amp;q=&amp;esrc=s&amp;source=images&amp;cd=&amp;cad=rja&amp;uact=8&amp;ved=2ahUKEwikxq-2xbHeAhUFXiwKHXIOCV0QjRx6BAgBEAU&amp;url=https://www.quora.com/How-is-DNA-replication-different-from-RNA-transcription&amp;psig=AOvVaw1FC98NbclWkOKqZmeO9wIJ&amp;ust=1541104928154107"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com/url?sa=i&amp;rct=j&amp;q=&amp;esrc=s&amp;source=images&amp;cd=&amp;cad=rja&amp;uact=8&amp;ved=&amp;url=https://pngtree.com/freepng/3d-question-mark_2412076.html&amp;psig=AOvVaw3AHntZ8B5fqvwzR-vqJKSk&amp;ust=1539029132564210"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icroSairbeAhUJ_qQKHc8CDJ8QjRx6BAgBEAU&amp;url=http://proteopedia.org/wiki/index.php/Transcription_and_RNA_Processing&amp;psig=AOvVaw1b4T3u4wGYnhijUKg2m9YV&amp;ust=154126079569480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Promoter_(biology)" TargetMode="External"/><Relationship Id="rId2" Type="http://schemas.openxmlformats.org/officeDocument/2006/relationships/hyperlink" Target="https://en.wikipedia.org/wiki/Transcription_facto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Consensus_sequenc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000"/>
            <a:ext cx="7924800" cy="1447800"/>
          </a:xfrm>
        </p:spPr>
        <p:txBody>
          <a:bodyPr>
            <a:normAutofit/>
          </a:bodyPr>
          <a:lstStyle/>
          <a:p>
            <a:pPr algn="ctr"/>
            <a:r>
              <a:rPr lang="en-US" sz="3600" dirty="0" smtClean="0">
                <a:solidFill>
                  <a:schemeClr val="tx1"/>
                </a:solidFill>
                <a:latin typeface="Berlin Sans FB Demi" pitchFamily="34" charset="0"/>
              </a:rPr>
              <a:t>DNA </a:t>
            </a:r>
            <a:r>
              <a:rPr lang="en-US" sz="3600" dirty="0" smtClean="0">
                <a:solidFill>
                  <a:schemeClr val="tx1"/>
                </a:solidFill>
                <a:latin typeface="Berlin Sans FB Demi" pitchFamily="34" charset="0"/>
              </a:rPr>
              <a:t>transcription</a:t>
            </a:r>
            <a:br>
              <a:rPr lang="en-US" sz="3600" dirty="0" smtClean="0">
                <a:solidFill>
                  <a:schemeClr val="tx1"/>
                </a:solidFill>
                <a:latin typeface="Berlin Sans FB Demi" pitchFamily="34" charset="0"/>
              </a:rPr>
            </a:br>
            <a:r>
              <a:rPr lang="en-US" sz="3600" dirty="0" smtClean="0">
                <a:solidFill>
                  <a:schemeClr val="tx1"/>
                </a:solidFill>
                <a:latin typeface="Berlin Sans FB Demi" pitchFamily="34" charset="0"/>
              </a:rPr>
              <a:t>Lecture 10 &amp; 11</a:t>
            </a:r>
            <a:endParaRPr lang="en-US" sz="3600" dirty="0">
              <a:solidFill>
                <a:schemeClr val="tx1"/>
              </a:solidFill>
              <a:latin typeface="Berlin Sans FB Demi" pitchFamily="34" charset="0"/>
            </a:endParaRPr>
          </a:p>
        </p:txBody>
      </p:sp>
      <p:sp>
        <p:nvSpPr>
          <p:cNvPr id="3" name="Subtitle 2"/>
          <p:cNvSpPr>
            <a:spLocks noGrp="1"/>
          </p:cNvSpPr>
          <p:nvPr>
            <p:ph type="subTitle" idx="1"/>
          </p:nvPr>
        </p:nvSpPr>
        <p:spPr>
          <a:xfrm>
            <a:off x="1447800" y="3733800"/>
            <a:ext cx="6400800" cy="914400"/>
          </a:xfrm>
        </p:spPr>
        <p:txBody>
          <a:bodyPr>
            <a:normAutofit/>
          </a:bodyPr>
          <a:lstStyle/>
          <a:p>
            <a:pPr algn="ctr"/>
            <a:r>
              <a:rPr lang="en-US" dirty="0" smtClean="0">
                <a:solidFill>
                  <a:schemeClr val="tx1"/>
                </a:solidFill>
                <a:latin typeface="Berlin Sans FB" pitchFamily="34" charset="0"/>
              </a:rPr>
              <a:t>Dr. </a:t>
            </a:r>
            <a:r>
              <a:rPr lang="en-US" dirty="0" err="1" smtClean="0">
                <a:solidFill>
                  <a:schemeClr val="tx1"/>
                </a:solidFill>
                <a:latin typeface="Berlin Sans FB" pitchFamily="34" charset="0"/>
              </a:rPr>
              <a:t>Rawa</a:t>
            </a:r>
            <a:r>
              <a:rPr lang="en-US" dirty="0" smtClean="0">
                <a:solidFill>
                  <a:schemeClr val="tx1"/>
                </a:solidFill>
                <a:latin typeface="Berlin Sans FB" pitchFamily="34" charset="0"/>
              </a:rPr>
              <a:t> Abdul </a:t>
            </a:r>
            <a:r>
              <a:rPr lang="en-US" dirty="0" err="1" smtClean="0">
                <a:solidFill>
                  <a:schemeClr val="tx1"/>
                </a:solidFill>
                <a:latin typeface="Berlin Sans FB" pitchFamily="34" charset="0"/>
              </a:rPr>
              <a:t>Redha</a:t>
            </a:r>
            <a:r>
              <a:rPr lang="en-US" dirty="0" smtClean="0">
                <a:solidFill>
                  <a:schemeClr val="tx1"/>
                </a:solidFill>
                <a:latin typeface="Berlin Sans FB" pitchFamily="34" charset="0"/>
              </a:rPr>
              <a:t> Aziz</a:t>
            </a:r>
          </a:p>
          <a:p>
            <a:pPr algn="ctr"/>
            <a:r>
              <a:rPr lang="en-US" dirty="0" err="1" smtClean="0">
                <a:solidFill>
                  <a:schemeClr val="tx1"/>
                </a:solidFill>
                <a:latin typeface="Berlin Sans FB" pitchFamily="34" charset="0"/>
              </a:rPr>
              <a:t>Ph.D</a:t>
            </a:r>
            <a:r>
              <a:rPr lang="en-US" dirty="0" smtClean="0">
                <a:solidFill>
                  <a:schemeClr val="tx1"/>
                </a:solidFill>
                <a:latin typeface="Berlin Sans FB" pitchFamily="34" charset="0"/>
              </a:rPr>
              <a:t> Antibiotics/ Molecular biology</a:t>
            </a:r>
            <a:endParaRPr lang="ar-IQ" dirty="0">
              <a:solidFill>
                <a:schemeClr val="tx1"/>
              </a:solidFill>
              <a:latin typeface="Berlin Sans FB" pitchFamily="34" charset="0"/>
            </a:endParaRPr>
          </a:p>
        </p:txBody>
      </p:sp>
      <p:pic>
        <p:nvPicPr>
          <p:cNvPr id="4" name="Picture 2" descr="صورة ذات صلة"/>
          <p:cNvPicPr>
            <a:picLocks noChangeAspect="1" noChangeArrowheads="1"/>
          </p:cNvPicPr>
          <p:nvPr/>
        </p:nvPicPr>
        <p:blipFill>
          <a:blip r:embed="rId2" cstate="print"/>
          <a:srcRect l="5206" r="4555"/>
          <a:stretch>
            <a:fillRect/>
          </a:stretch>
        </p:blipFill>
        <p:spPr bwMode="auto">
          <a:xfrm>
            <a:off x="7315200" y="228600"/>
            <a:ext cx="1600200" cy="1511727"/>
          </a:xfrm>
          <a:prstGeom prst="rect">
            <a:avLst/>
          </a:prstGeom>
          <a:noFill/>
        </p:spPr>
      </p:pic>
      <p:pic>
        <p:nvPicPr>
          <p:cNvPr id="5" name="Picture 1" descr="شعار العلو2م"/>
          <p:cNvPicPr>
            <a:picLocks noChangeAspect="1" noChangeArrowheads="1"/>
          </p:cNvPicPr>
          <p:nvPr/>
        </p:nvPicPr>
        <p:blipFill>
          <a:blip r:embed="rId3" cstate="print"/>
          <a:srcRect/>
          <a:stretch>
            <a:fillRect/>
          </a:stretch>
        </p:blipFill>
        <p:spPr bwMode="auto">
          <a:xfrm>
            <a:off x="304800" y="228600"/>
            <a:ext cx="1545752" cy="1518654"/>
          </a:xfrm>
          <a:prstGeom prst="rect">
            <a:avLst/>
          </a:prstGeom>
          <a:noFill/>
        </p:spPr>
      </p:pic>
    </p:spTree>
    <p:extLst>
      <p:ext uri="{BB962C8B-B14F-4D97-AF65-F5344CB8AC3E}">
        <p14:creationId xmlns:p14="http://schemas.microsoft.com/office/powerpoint/2010/main" val="2224654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3-Elongation</a:t>
            </a:r>
            <a:r>
              <a:rPr lang="en-US" dirty="0"/>
              <a:t/>
            </a:r>
            <a:br>
              <a:rPr lang="en-US" dirty="0"/>
            </a:br>
            <a:endParaRPr lang="en-US" dirty="0"/>
          </a:p>
        </p:txBody>
      </p:sp>
      <p:pic>
        <p:nvPicPr>
          <p:cNvPr id="5" name="Picture 4" descr="https://upload.wikimedia.org/wikipedia/commons/thumb/2/21/Simple_transcription_elongation1.svg/400px-Simple_transcription_elongation1.svg.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928255" y="2057400"/>
            <a:ext cx="6934200" cy="3276600"/>
          </a:xfrm>
          <a:prstGeom prst="rect">
            <a:avLst/>
          </a:prstGeom>
          <a:noFill/>
          <a:ln>
            <a:solidFill>
              <a:srgbClr val="7030A0"/>
            </a:solidFill>
          </a:ln>
        </p:spPr>
      </p:pic>
    </p:spTree>
    <p:extLst>
      <p:ext uri="{BB962C8B-B14F-4D97-AF65-F5344CB8AC3E}">
        <p14:creationId xmlns:p14="http://schemas.microsoft.com/office/powerpoint/2010/main" val="2099314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Coding and non coding strand">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50273" y="838200"/>
            <a:ext cx="7924800" cy="5410199"/>
          </a:xfrm>
          <a:prstGeom prst="rect">
            <a:avLst/>
          </a:prstGeom>
          <a:noFill/>
          <a:ln>
            <a:solidFill>
              <a:srgbClr val="7030A0"/>
            </a:solidFill>
          </a:ln>
        </p:spPr>
      </p:pic>
    </p:spTree>
    <p:extLst>
      <p:ext uri="{BB962C8B-B14F-4D97-AF65-F5344CB8AC3E}">
        <p14:creationId xmlns:p14="http://schemas.microsoft.com/office/powerpoint/2010/main" val="2987601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Related image">
            <a:hlinkClick r:id="rId2"/>
          </p:cNvPr>
          <p:cNvPicPr/>
          <p:nvPr/>
        </p:nvPicPr>
        <p:blipFill rotWithShape="1">
          <a:blip r:embed="rId3">
            <a:extLst>
              <a:ext uri="{28A0092B-C50C-407E-A947-70E740481C1C}">
                <a14:useLocalDpi xmlns:a14="http://schemas.microsoft.com/office/drawing/2010/main" val="0"/>
              </a:ext>
            </a:extLst>
          </a:blip>
          <a:srcRect b="60000"/>
          <a:stretch/>
        </p:blipFill>
        <p:spPr bwMode="auto">
          <a:xfrm>
            <a:off x="491836" y="1676400"/>
            <a:ext cx="8042563" cy="3690938"/>
          </a:xfrm>
          <a:prstGeom prst="rect">
            <a:avLst/>
          </a:prstGeom>
          <a:noFill/>
          <a:ln>
            <a:solidFill>
              <a:srgbClr val="7030A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7195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 </a:t>
            </a:r>
            <a:r>
              <a:rPr lang="en-US" b="1" dirty="0" smtClean="0"/>
              <a:t>Termination</a:t>
            </a:r>
            <a:endParaRPr lang="en-US" dirty="0"/>
          </a:p>
        </p:txBody>
      </p:sp>
      <p:sp>
        <p:nvSpPr>
          <p:cNvPr id="3" name="Content Placeholder 2"/>
          <p:cNvSpPr>
            <a:spLocks noGrp="1"/>
          </p:cNvSpPr>
          <p:nvPr>
            <p:ph sz="quarter" idx="1"/>
          </p:nvPr>
        </p:nvSpPr>
        <p:spPr/>
        <p:txBody>
          <a:bodyPr/>
          <a:lstStyle/>
          <a:p>
            <a:pPr lvl="0"/>
            <a:r>
              <a:rPr lang="en-US" b="1" dirty="0"/>
              <a:t>Bacteria</a:t>
            </a:r>
            <a:r>
              <a:rPr lang="en-US" dirty="0"/>
              <a:t> use two different strategies for transcription termination [Rho-independent termination and Rho-dependent termination]. </a:t>
            </a:r>
          </a:p>
          <a:p>
            <a:r>
              <a:rPr lang="en-US" b="1" dirty="0" smtClean="0">
                <a:hlinkClick r:id="rId2" tooltip="Rho-independent transcription termination"/>
              </a:rPr>
              <a:t>Rho-independent </a:t>
            </a:r>
            <a:r>
              <a:rPr lang="en-US" b="1" dirty="0">
                <a:hlinkClick r:id="rId2" tooltip="Rho-independent transcription termination"/>
              </a:rPr>
              <a:t>transcription </a:t>
            </a:r>
            <a:r>
              <a:rPr lang="en-US" b="1" dirty="0" smtClean="0">
                <a:hlinkClick r:id="rId2" tooltip="Rho-independent transcription termination"/>
              </a:rPr>
              <a:t>termination</a:t>
            </a:r>
            <a:endParaRPr lang="en-US" b="1" dirty="0" smtClean="0"/>
          </a:p>
          <a:p>
            <a:r>
              <a:rPr lang="en-US" b="1" dirty="0" smtClean="0">
                <a:hlinkClick r:id="rId2" tooltip="Rho-independent transcription termination"/>
              </a:rPr>
              <a:t>Rho-dependent </a:t>
            </a:r>
            <a:r>
              <a:rPr lang="en-US" b="1" dirty="0">
                <a:hlinkClick r:id="rId2" tooltip="Rho-independent transcription termination"/>
              </a:rPr>
              <a:t>transcription </a:t>
            </a:r>
            <a:r>
              <a:rPr lang="en-US" b="1" dirty="0" smtClean="0">
                <a:hlinkClick r:id="rId2" tooltip="Rho-independent transcription termination"/>
              </a:rPr>
              <a:t>termination</a:t>
            </a:r>
            <a:endParaRPr lang="en-US" b="1" dirty="0" smtClean="0"/>
          </a:p>
          <a:p>
            <a:endParaRPr lang="en-US" b="1" dirty="0"/>
          </a:p>
          <a:p>
            <a:r>
              <a:rPr lang="en-US" b="1" dirty="0"/>
              <a:t>In eukaryotes,</a:t>
            </a:r>
            <a:r>
              <a:rPr lang="en-US" dirty="0"/>
              <a:t> transcription termination is less well understood than in bacteria, but involves cleavage of the new transcript followed by template-independent addition of adenines at its new 3' end, in a process called </a:t>
            </a:r>
            <a:r>
              <a:rPr lang="en-US" b="1" dirty="0" err="1">
                <a:hlinkClick r:id="rId3" tooltip="Polyadenylation"/>
              </a:rPr>
              <a:t>polyadenylation</a:t>
            </a:r>
            <a:endParaRPr lang="en-US" dirty="0"/>
          </a:p>
        </p:txBody>
      </p:sp>
    </p:spTree>
    <p:extLst>
      <p:ext uri="{BB962C8B-B14F-4D97-AF65-F5344CB8AC3E}">
        <p14:creationId xmlns:p14="http://schemas.microsoft.com/office/powerpoint/2010/main" val="2220177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l="2735" t="7450" r="2735" b="5639"/>
          <a:stretch/>
        </p:blipFill>
        <p:spPr bwMode="auto">
          <a:xfrm>
            <a:off x="457200" y="457200"/>
            <a:ext cx="8077200" cy="5638800"/>
          </a:xfrm>
          <a:prstGeom prst="rect">
            <a:avLst/>
          </a:prstGeom>
          <a:ln>
            <a:solidFill>
              <a:srgbClr val="7030A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61372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Eukaryotic and prokaryotic DNA TYPE">
            <a:hlinkClick r:id="rId2"/>
          </p:cNvPr>
          <p:cNvPicPr/>
          <p:nvPr/>
        </p:nvPicPr>
        <p:blipFill rotWithShape="1">
          <a:blip r:embed="rId3">
            <a:extLst>
              <a:ext uri="{28A0092B-C50C-407E-A947-70E740481C1C}">
                <a14:useLocalDpi xmlns:a14="http://schemas.microsoft.com/office/drawing/2010/main" val="0"/>
              </a:ext>
            </a:extLst>
          </a:blip>
          <a:srcRect t="10875"/>
          <a:stretch/>
        </p:blipFill>
        <p:spPr bwMode="auto">
          <a:xfrm>
            <a:off x="381000" y="457200"/>
            <a:ext cx="8229600" cy="6096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8090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Post OR Co transcriptional </a:t>
            </a:r>
            <a:r>
              <a:rPr lang="en-US" b="1" dirty="0" smtClean="0"/>
              <a:t>modification</a:t>
            </a:r>
            <a:endParaRPr lang="en-US" dirty="0"/>
          </a:p>
        </p:txBody>
      </p:sp>
      <p:pic>
        <p:nvPicPr>
          <p:cNvPr id="4" name="Picture 3" descr="https://ka-perseus-images.s3.amazonaws.com/63dbd2d4d2bbdba7861bd7d904113e4364adf71b.png"/>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7315200" cy="4495800"/>
          </a:xfrm>
          <a:prstGeom prst="rect">
            <a:avLst/>
          </a:prstGeom>
          <a:noFill/>
          <a:ln>
            <a:noFill/>
          </a:ln>
        </p:spPr>
      </p:pic>
    </p:spTree>
    <p:extLst>
      <p:ext uri="{BB962C8B-B14F-4D97-AF65-F5344CB8AC3E}">
        <p14:creationId xmlns:p14="http://schemas.microsoft.com/office/powerpoint/2010/main" val="2957675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general difference between DNA replication and DNA Transcription">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8382000" cy="6172199"/>
          </a:xfrm>
          <a:prstGeom prst="rect">
            <a:avLst/>
          </a:prstGeom>
          <a:noFill/>
          <a:ln>
            <a:noFill/>
          </a:ln>
        </p:spPr>
      </p:pic>
    </p:spTree>
    <p:extLst>
      <p:ext uri="{BB962C8B-B14F-4D97-AF65-F5344CB8AC3E}">
        <p14:creationId xmlns:p14="http://schemas.microsoft.com/office/powerpoint/2010/main" val="1632376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Question mar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85800"/>
            <a:ext cx="3815484" cy="508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169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90281"/>
          </a:xfrm>
        </p:spPr>
        <p:txBody>
          <a:bodyPr>
            <a:noAutofit/>
          </a:bodyPr>
          <a:lstStyle/>
          <a:p>
            <a:r>
              <a:rPr lang="en-US" sz="3600" b="1" dirty="0" smtClean="0">
                <a:solidFill>
                  <a:srgbClr val="C00000"/>
                </a:solidFill>
              </a:rPr>
              <a:t>History</a:t>
            </a:r>
            <a:endParaRPr lang="en-US" sz="3600" dirty="0">
              <a:solidFill>
                <a:srgbClr val="C00000"/>
              </a:solidFill>
            </a:endParaRPr>
          </a:p>
        </p:txBody>
      </p:sp>
      <p:sp>
        <p:nvSpPr>
          <p:cNvPr id="3" name="Content Placeholder 2"/>
          <p:cNvSpPr>
            <a:spLocks noGrp="1"/>
          </p:cNvSpPr>
          <p:nvPr>
            <p:ph sz="quarter" idx="1"/>
          </p:nvPr>
        </p:nvSpPr>
        <p:spPr>
          <a:xfrm>
            <a:off x="457200" y="1524000"/>
            <a:ext cx="7924800" cy="4873752"/>
          </a:xfrm>
        </p:spPr>
        <p:txBody>
          <a:bodyPr>
            <a:normAutofit/>
          </a:bodyPr>
          <a:lstStyle/>
          <a:p>
            <a:pPr marL="0" indent="0">
              <a:buNone/>
            </a:pPr>
            <a:r>
              <a:rPr lang="en-US" dirty="0" smtClean="0"/>
              <a:t>A </a:t>
            </a:r>
            <a:r>
              <a:rPr lang="en-US" dirty="0"/>
              <a:t>molecule that allows the genetic material to be realized as a protein was first hypothesized by François Jacob and Jacques Monod. </a:t>
            </a:r>
            <a:r>
              <a:rPr lang="en-US" dirty="0" err="1"/>
              <a:t>Severo</a:t>
            </a:r>
            <a:r>
              <a:rPr lang="en-US" dirty="0"/>
              <a:t> Ochoa won a Nobel Prize in Physiology or Medicine in 1959 for developing a process for synthesizing RNA </a:t>
            </a:r>
            <a:r>
              <a:rPr lang="en-US" i="1" dirty="0"/>
              <a:t>in vitro</a:t>
            </a:r>
            <a:r>
              <a:rPr lang="en-US" dirty="0"/>
              <a:t> with polynucleotide </a:t>
            </a:r>
            <a:r>
              <a:rPr lang="en-US" dirty="0" err="1"/>
              <a:t>phosphorylase</a:t>
            </a:r>
            <a:r>
              <a:rPr lang="en-US" dirty="0"/>
              <a:t>, which was useful for cracking the genetic code. RNA synthesis by RNA polymerase was established </a:t>
            </a:r>
            <a:r>
              <a:rPr lang="en-US" i="1" dirty="0"/>
              <a:t>in vitro</a:t>
            </a:r>
            <a:r>
              <a:rPr lang="en-US" dirty="0"/>
              <a:t> by several laboratories by 1965; however, the RNA synthesized by these enzymes had properties that suggested the existence of an additional factor needed to terminate transcription correctly. </a:t>
            </a:r>
          </a:p>
          <a:p>
            <a:endParaRPr lang="en-US" dirty="0"/>
          </a:p>
        </p:txBody>
      </p:sp>
      <p:sp>
        <p:nvSpPr>
          <p:cNvPr id="4" name="Rectangle 3"/>
          <p:cNvSpPr/>
          <p:nvPr/>
        </p:nvSpPr>
        <p:spPr>
          <a:xfrm>
            <a:off x="457200" y="1219200"/>
            <a:ext cx="74676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393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3D DNA Transcription">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62000" y="685800"/>
            <a:ext cx="7010400" cy="5334000"/>
          </a:xfrm>
          <a:prstGeom prst="rect">
            <a:avLst/>
          </a:prstGeom>
          <a:noFill/>
          <a:ln>
            <a:solidFill>
              <a:srgbClr val="7030A0"/>
            </a:solidFill>
          </a:ln>
        </p:spPr>
      </p:pic>
    </p:spTree>
    <p:extLst>
      <p:ext uri="{BB962C8B-B14F-4D97-AF65-F5344CB8AC3E}">
        <p14:creationId xmlns:p14="http://schemas.microsoft.com/office/powerpoint/2010/main" val="789255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C00000"/>
                </a:solidFill>
              </a:rPr>
              <a:t>Transcription Process</a:t>
            </a:r>
            <a:r>
              <a:rPr lang="en-US" b="1" dirty="0">
                <a:solidFill>
                  <a:srgbClr val="C00000"/>
                </a:solidFill>
              </a:rPr>
              <a:t/>
            </a:r>
            <a:br>
              <a:rPr lang="en-US" b="1" dirty="0">
                <a:solidFill>
                  <a:srgbClr val="C00000"/>
                </a:solidFill>
              </a:rPr>
            </a:br>
            <a:endParaRPr lang="en-US" b="1" dirty="0">
              <a:solidFill>
                <a:srgbClr val="C00000"/>
              </a:solidFill>
            </a:endParaRPr>
          </a:p>
        </p:txBody>
      </p:sp>
      <p:sp>
        <p:nvSpPr>
          <p:cNvPr id="3" name="Content Placeholder 2"/>
          <p:cNvSpPr>
            <a:spLocks noGrp="1"/>
          </p:cNvSpPr>
          <p:nvPr>
            <p:ph sz="quarter" idx="1"/>
          </p:nvPr>
        </p:nvSpPr>
        <p:spPr/>
        <p:txBody>
          <a:bodyPr/>
          <a:lstStyle/>
          <a:p>
            <a:r>
              <a:rPr lang="en-US" b="1" dirty="0"/>
              <a:t>1-Initiation</a:t>
            </a:r>
            <a:endParaRPr lang="en-US" dirty="0"/>
          </a:p>
          <a:p>
            <a:r>
              <a:rPr lang="en-US" dirty="0"/>
              <a:t>-Transcription begins with the binding of RNA polymerase, together with one or more </a:t>
            </a:r>
            <a:r>
              <a:rPr lang="en-US" dirty="0">
                <a:hlinkClick r:id="rId2" tooltip="Transcription factor"/>
              </a:rPr>
              <a:t>general transcription factors</a:t>
            </a:r>
            <a:r>
              <a:rPr lang="en-US" dirty="0"/>
              <a:t>, to a specific DNA sequence referred to as a "</a:t>
            </a:r>
            <a:r>
              <a:rPr lang="en-US" dirty="0">
                <a:hlinkClick r:id="rId3" tooltip="Promoter (biology)"/>
              </a:rPr>
              <a:t>promoter</a:t>
            </a:r>
            <a:r>
              <a:rPr lang="en-US" dirty="0"/>
              <a:t>" to form an RNA polymerase-promoter "closed complex". Here, the promoter DNA is still fully double-stranded. This complex then will unwind approximately 14 base pairs of DNA to form “open complex”. In this new complex the promoter DNA is partly unwound and be single-stranded so it will be referred to as the "transcription bubble."  </a:t>
            </a:r>
          </a:p>
          <a:p>
            <a:endParaRPr lang="en-US" dirty="0"/>
          </a:p>
        </p:txBody>
      </p:sp>
    </p:spTree>
    <p:extLst>
      <p:ext uri="{BB962C8B-B14F-4D97-AF65-F5344CB8AC3E}">
        <p14:creationId xmlns:p14="http://schemas.microsoft.com/office/powerpoint/2010/main" val="1067992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609600"/>
            <a:ext cx="7467600" cy="5867400"/>
          </a:xfrm>
        </p:spPr>
        <p:txBody>
          <a:bodyPr/>
          <a:lstStyle/>
          <a:p>
            <a:r>
              <a:rPr lang="en-US" b="1" u="sng" dirty="0"/>
              <a:t>Promoters in bacteria</a:t>
            </a:r>
            <a:r>
              <a:rPr lang="en-US" dirty="0"/>
              <a:t>, the promoter contains two short sequence elements approximately 10 (</a:t>
            </a:r>
            <a:r>
              <a:rPr lang="en-US" u="sng" dirty="0" err="1"/>
              <a:t>Pribnow</a:t>
            </a:r>
            <a:r>
              <a:rPr lang="en-US" u="sng" dirty="0"/>
              <a:t> </a:t>
            </a:r>
            <a:r>
              <a:rPr lang="en-US" u="sng" dirty="0" smtClean="0"/>
              <a:t>Box</a:t>
            </a:r>
            <a:r>
              <a:rPr lang="en-US" dirty="0"/>
              <a:t>)</a:t>
            </a:r>
            <a:r>
              <a:rPr lang="en-US" dirty="0" smtClean="0"/>
              <a:t> </a:t>
            </a:r>
            <a:r>
              <a:rPr lang="en-US" dirty="0"/>
              <a:t>and 35 nucleotides </a:t>
            </a:r>
            <a:r>
              <a:rPr lang="en-US" i="1" dirty="0"/>
              <a:t>upstream</a:t>
            </a:r>
            <a:r>
              <a:rPr lang="en-US" dirty="0"/>
              <a:t> from the </a:t>
            </a:r>
            <a:r>
              <a:rPr lang="en-US" u="sng" dirty="0" smtClean="0"/>
              <a:t>transcription </a:t>
            </a:r>
            <a:r>
              <a:rPr lang="en-US" u="sng" dirty="0"/>
              <a:t>start </a:t>
            </a:r>
            <a:r>
              <a:rPr lang="en-US" u="sng" dirty="0" smtClean="0"/>
              <a:t>site</a:t>
            </a:r>
          </a:p>
          <a:p>
            <a:pPr lvl="0"/>
            <a:r>
              <a:rPr lang="en-US" dirty="0"/>
              <a:t>The sequence at -10 (the -10 element) has the </a:t>
            </a:r>
            <a:r>
              <a:rPr lang="en-US" u="sng" dirty="0">
                <a:hlinkClick r:id="rId2" tooltip="Consensus sequence"/>
              </a:rPr>
              <a:t>consensus sequence</a:t>
            </a:r>
            <a:r>
              <a:rPr lang="en-US" dirty="0"/>
              <a:t> </a:t>
            </a:r>
            <a:r>
              <a:rPr lang="en-US" u="sng" dirty="0"/>
              <a:t>TATAAT.</a:t>
            </a:r>
            <a:endParaRPr lang="en-US" dirty="0"/>
          </a:p>
          <a:p>
            <a:pPr lvl="0"/>
            <a:r>
              <a:rPr lang="en-US" dirty="0"/>
              <a:t>The sequence at -35 (the -35 element) has the </a:t>
            </a:r>
            <a:r>
              <a:rPr lang="en-US" u="sng" dirty="0"/>
              <a:t>consensus sequence TTGACA.</a:t>
            </a:r>
            <a:endParaRPr lang="en-US" dirty="0"/>
          </a:p>
          <a:p>
            <a:endParaRPr lang="en-US" dirty="0"/>
          </a:p>
        </p:txBody>
      </p:sp>
    </p:spTree>
    <p:extLst>
      <p:ext uri="{BB962C8B-B14F-4D97-AF65-F5344CB8AC3E}">
        <p14:creationId xmlns:p14="http://schemas.microsoft.com/office/powerpoint/2010/main" val="3072701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228601"/>
            <a:ext cx="5715000" cy="310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429000"/>
            <a:ext cx="4648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287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7467600" cy="5864352"/>
          </a:xfrm>
        </p:spPr>
        <p:txBody>
          <a:bodyPr>
            <a:normAutofit fontScale="92500" lnSpcReduction="10000"/>
          </a:bodyPr>
          <a:lstStyle/>
          <a:p>
            <a:r>
              <a:rPr lang="en-US" b="1" u="sng" dirty="0">
                <a:solidFill>
                  <a:srgbClr val="C00000"/>
                </a:solidFill>
              </a:rPr>
              <a:t>Promoters in Eukaryotes</a:t>
            </a:r>
            <a:r>
              <a:rPr lang="en-US" dirty="0">
                <a:solidFill>
                  <a:srgbClr val="C00000"/>
                </a:solidFill>
              </a:rPr>
              <a:t> </a:t>
            </a:r>
            <a:r>
              <a:rPr lang="en-US" dirty="0"/>
              <a:t>are diverse and can be difficult to characterize, however, recent studies show that they are divided in more than 10 classes. Gene promoters are typically located upstream of the gene and can have regulatory elements several </a:t>
            </a:r>
            <a:r>
              <a:rPr lang="en-US" dirty="0" err="1"/>
              <a:t>kilobases</a:t>
            </a:r>
            <a:r>
              <a:rPr lang="en-US" dirty="0"/>
              <a:t> away from the transcriptional start site (enhancers). In eukaryotes, the transcriptional complex can cause the DNA to bend back on itself, which allows for placement of regulatory sequences far from the actual site of transcription. Eukaryotic RNA-polymerase-II-dependent promoters can contain a </a:t>
            </a:r>
            <a:r>
              <a:rPr lang="en-US" b="1" u="sng" dirty="0"/>
              <a:t>TATA element</a:t>
            </a:r>
            <a:r>
              <a:rPr lang="en-US" dirty="0"/>
              <a:t> (</a:t>
            </a:r>
            <a:r>
              <a:rPr lang="en-US" u="sng" dirty="0"/>
              <a:t>consensus sequence</a:t>
            </a:r>
            <a:r>
              <a:rPr lang="en-US" dirty="0"/>
              <a:t> TATAAA), which is recognized by the </a:t>
            </a:r>
            <a:r>
              <a:rPr lang="en-US" u="sng" dirty="0"/>
              <a:t>general transcription factor</a:t>
            </a:r>
            <a:r>
              <a:rPr lang="en-US" dirty="0"/>
              <a:t> </a:t>
            </a:r>
            <a:r>
              <a:rPr lang="en-US" u="sng" dirty="0" smtClean="0"/>
              <a:t>TATA-binding </a:t>
            </a:r>
            <a:r>
              <a:rPr lang="en-US" u="sng" dirty="0"/>
              <a:t>protein</a:t>
            </a:r>
            <a:r>
              <a:rPr lang="en-US" dirty="0"/>
              <a:t> (TBP); and a </a:t>
            </a:r>
            <a:r>
              <a:rPr lang="en-US" u="sng" dirty="0"/>
              <a:t>B recognition element</a:t>
            </a:r>
            <a:r>
              <a:rPr lang="en-US" dirty="0"/>
              <a:t> (BRE), which is recognized by the general transcription factor </a:t>
            </a:r>
            <a:r>
              <a:rPr lang="en-US" u="sng" dirty="0"/>
              <a:t>TFIIB</a:t>
            </a:r>
            <a:r>
              <a:rPr lang="en-US" dirty="0"/>
              <a:t>. The TATA element and BRE typically are located close to the transcriptional start site (typically within 30 to 40 base pairs</a:t>
            </a:r>
          </a:p>
        </p:txBody>
      </p:sp>
    </p:spTree>
    <p:extLst>
      <p:ext uri="{BB962C8B-B14F-4D97-AF65-F5344CB8AC3E}">
        <p14:creationId xmlns:p14="http://schemas.microsoft.com/office/powerpoint/2010/main" val="4027211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645227" y="914400"/>
            <a:ext cx="5562600" cy="4600575"/>
          </a:xfrm>
          <a:prstGeom prst="rect">
            <a:avLst/>
          </a:prstGeom>
          <a:ln>
            <a:solidFill>
              <a:srgbClr val="7030A0"/>
            </a:solidFill>
          </a:ln>
        </p:spPr>
      </p:pic>
    </p:spTree>
    <p:extLst>
      <p:ext uri="{BB962C8B-B14F-4D97-AF65-F5344CB8AC3E}">
        <p14:creationId xmlns:p14="http://schemas.microsoft.com/office/powerpoint/2010/main" val="1667112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2-Promoter escape </a:t>
            </a:r>
            <a:r>
              <a:rPr lang="en-US" dirty="0"/>
              <a:t/>
            </a:r>
            <a:br>
              <a:rPr lang="en-US" dirty="0"/>
            </a:br>
            <a:endParaRPr lang="en-US" dirty="0"/>
          </a:p>
        </p:txBody>
      </p:sp>
      <p:sp>
        <p:nvSpPr>
          <p:cNvPr id="3" name="Content Placeholder 2"/>
          <p:cNvSpPr>
            <a:spLocks noGrp="1"/>
          </p:cNvSpPr>
          <p:nvPr>
            <p:ph sz="quarter" idx="1"/>
          </p:nvPr>
        </p:nvSpPr>
        <p:spPr/>
        <p:txBody>
          <a:bodyPr/>
          <a:lstStyle/>
          <a:p>
            <a:r>
              <a:rPr lang="en-US" b="1" dirty="0"/>
              <a:t>-In bacteria,</a:t>
            </a:r>
            <a:r>
              <a:rPr lang="en-US" dirty="0"/>
              <a:t> upon and following promoter clearance, the σ factor is released according to a stochastic model. </a:t>
            </a:r>
          </a:p>
          <a:p>
            <a:r>
              <a:rPr lang="en-US" b="1" dirty="0"/>
              <a:t>-In eukaryotes</a:t>
            </a:r>
            <a:r>
              <a:rPr lang="en-US" dirty="0"/>
              <a:t>, at an RNA polymerase II-dependent promoter, upon promoter clearance, TFIIH phosphorylates serine 5 on the </a:t>
            </a:r>
            <a:r>
              <a:rPr lang="en-US" dirty="0" err="1"/>
              <a:t>carboxy</a:t>
            </a:r>
            <a:r>
              <a:rPr lang="en-US" dirty="0"/>
              <a:t> terminal domain of RNA polymerase II, leading to the recruitment of capping enzyme (CE). The exact mechanism of how CE induces promoter clearance in eukaryotes is not yet known. </a:t>
            </a:r>
          </a:p>
          <a:p>
            <a:endParaRPr lang="en-US" dirty="0"/>
          </a:p>
        </p:txBody>
      </p:sp>
    </p:spTree>
    <p:extLst>
      <p:ext uri="{BB962C8B-B14F-4D97-AF65-F5344CB8AC3E}">
        <p14:creationId xmlns:p14="http://schemas.microsoft.com/office/powerpoint/2010/main" val="11947840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904</TotalTime>
  <Words>559</Words>
  <Application>Microsoft Office PowerPoint</Application>
  <PresentationFormat>On-screen Show (4:3)</PresentationFormat>
  <Paragraphs>23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Oriel</vt:lpstr>
      <vt:lpstr>DNA transcription Lecture 10 &amp; 11</vt:lpstr>
      <vt:lpstr>History</vt:lpstr>
      <vt:lpstr>PowerPoint Presentation</vt:lpstr>
      <vt:lpstr>Transcription Process </vt:lpstr>
      <vt:lpstr>PowerPoint Presentation</vt:lpstr>
      <vt:lpstr>PowerPoint Presentation</vt:lpstr>
      <vt:lpstr>PowerPoint Presentation</vt:lpstr>
      <vt:lpstr>PowerPoint Presentation</vt:lpstr>
      <vt:lpstr>2-Promoter escape  </vt:lpstr>
      <vt:lpstr>3-Elongation </vt:lpstr>
      <vt:lpstr>PowerPoint Presentation</vt:lpstr>
      <vt:lpstr>PowerPoint Presentation</vt:lpstr>
      <vt:lpstr>4- Termination</vt:lpstr>
      <vt:lpstr>PowerPoint Presentation</vt:lpstr>
      <vt:lpstr>PowerPoint Presentation</vt:lpstr>
      <vt:lpstr>Post OR Co transcriptional modification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is the genetic material </dc:title>
  <dc:creator>rawa</dc:creator>
  <cp:lastModifiedBy>DR.Ahmed Saker 2o1O</cp:lastModifiedBy>
  <cp:revision>406</cp:revision>
  <dcterms:created xsi:type="dcterms:W3CDTF">2006-08-16T00:00:00Z</dcterms:created>
  <dcterms:modified xsi:type="dcterms:W3CDTF">2018-11-17T09:49:32Z</dcterms:modified>
</cp:coreProperties>
</file>